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notesMasterIdLst>
    <p:notesMasterId r:id="rId21"/>
  </p:notesMasterIdLst>
  <p:handoutMasterIdLst>
    <p:handoutMasterId r:id="rId22"/>
  </p:handoutMasterIdLst>
  <p:sldIdLst>
    <p:sldId id="301" r:id="rId2"/>
    <p:sldId id="326" r:id="rId3"/>
    <p:sldId id="328" r:id="rId4"/>
    <p:sldId id="327" r:id="rId5"/>
    <p:sldId id="342" r:id="rId6"/>
    <p:sldId id="304" r:id="rId7"/>
    <p:sldId id="330" r:id="rId8"/>
    <p:sldId id="331" r:id="rId9"/>
    <p:sldId id="332" r:id="rId10"/>
    <p:sldId id="336" r:id="rId11"/>
    <p:sldId id="337" r:id="rId12"/>
    <p:sldId id="341" r:id="rId13"/>
    <p:sldId id="338" r:id="rId14"/>
    <p:sldId id="339" r:id="rId15"/>
    <p:sldId id="340" r:id="rId16"/>
    <p:sldId id="333" r:id="rId17"/>
    <p:sldId id="334" r:id="rId18"/>
    <p:sldId id="335" r:id="rId19"/>
    <p:sldId id="289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974" y="-4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00" d="100"/>
          <a:sy n="100" d="100"/>
        </p:scale>
        <p:origin x="-1794" y="126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DC2B8B-5404-4A74-9A87-77E3F4F6AC6C}" type="datetimeFigureOut">
              <a:rPr lang="en-GB" smtClean="0"/>
              <a:pPr/>
              <a:t>05/05/2014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3B8251-D211-4D99-B62E-4E780CA4D81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53326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E75231-31C7-46E0-BD97-764A4636116E}" type="datetimeFigureOut">
              <a:rPr lang="en-GB" smtClean="0"/>
              <a:pPr/>
              <a:t>05/05/2014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22F5FB-7EAC-4439-8829-28BAA4E753B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05855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GB" smtClean="0">
              <a:ea typeface="ＭＳ Ｐゴシック" pitchFamily="34" charset="-128"/>
            </a:endParaRPr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C55A3BE-ED56-4B31-AA0F-069DD4FA7B46}" type="slidenum">
              <a:rPr lang="en-US" smtClean="0">
                <a:ea typeface="ＭＳ Ｐゴシック" pitchFamily="34" charset="-128"/>
              </a:rPr>
              <a:pPr/>
              <a:t>1</a:t>
            </a:fld>
            <a:endParaRPr lang="en-US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NZ" smtClean="0"/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225FA15-0692-4F8E-AF4F-ECEDE8B9239E}" type="slidenum">
              <a:rPr lang="en-US" smtClean="0"/>
              <a:pPr/>
              <a:t>16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NZ" smtClean="0"/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225FA15-0692-4F8E-AF4F-ECEDE8B9239E}" type="slidenum">
              <a:rPr lang="en-US" smtClean="0"/>
              <a:pPr/>
              <a:t>17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NZ" smtClean="0"/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225FA15-0692-4F8E-AF4F-ECEDE8B9239E}" type="slidenum">
              <a:rPr lang="en-US" smtClean="0"/>
              <a:pPr/>
              <a:t>18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template-PPT-cover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350"/>
            <a:ext cx="9144000" cy="685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GCCA-logo-(3)-for-dark-background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59625" y="5121275"/>
            <a:ext cx="1984375" cy="140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4763" y="5292725"/>
            <a:ext cx="1419225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ubtitle 2"/>
          <p:cNvSpPr txBox="1">
            <a:spLocks/>
          </p:cNvSpPr>
          <p:nvPr/>
        </p:nvSpPr>
        <p:spPr bwMode="auto">
          <a:xfrm>
            <a:off x="2344738" y="6169025"/>
            <a:ext cx="5427662" cy="35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marL="0" indent="0" algn="ctr">
              <a:buNone/>
              <a:defRPr>
                <a:ln>
                  <a:noFill/>
                </a:ln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r>
              <a:rPr lang="en-US" sz="1000" b="1" i="1" dirty="0" smtClean="0"/>
              <a:t>An initiative of the ACP Group of States funded by the European Union</a:t>
            </a:r>
            <a:endParaRPr lang="fr-BE" sz="1000" b="1" dirty="0" smtClean="0"/>
          </a:p>
          <a:p>
            <a:pPr eaLnBrk="0" hangingPunct="0">
              <a:spcBef>
                <a:spcPct val="20000"/>
              </a:spcBef>
              <a:buClr>
                <a:srgbClr val="7F7F7F"/>
              </a:buClr>
              <a:buFont typeface="Arial" charset="0"/>
              <a:buNone/>
              <a:defRPr/>
            </a:pPr>
            <a:endParaRPr lang="en-US" sz="3200" dirty="0">
              <a:latin typeface="Arial"/>
              <a:ea typeface="ＭＳ Ｐゴシック" charset="-128"/>
              <a:cs typeface="Arial"/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0" y="44450"/>
            <a:ext cx="1841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0" hangingPunct="0">
              <a:defRPr/>
            </a:pPr>
            <a:endParaRPr lang="en-US" dirty="0">
              <a:latin typeface="Arial" pitchFamily="34" charset="0"/>
            </a:endParaRPr>
          </a:p>
        </p:txBody>
      </p:sp>
      <p:pic>
        <p:nvPicPr>
          <p:cNvPr id="9" name="Picture 12" descr="euflag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33988" y="5472113"/>
            <a:ext cx="946150" cy="63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ln>
                  <a:noFill/>
                </a:ln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02773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027738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62300" y="6261100"/>
            <a:ext cx="2133600" cy="2619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fld id="{7E6621E9-3B3B-4219-89F9-44648155F9F5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02773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027738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62300" y="6261100"/>
            <a:ext cx="2133600" cy="2619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fld id="{9E7534FB-D47C-4F44-940E-67499C089CAB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02773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027738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62300" y="6261100"/>
            <a:ext cx="2133600" cy="2619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fld id="{8C1659FD-38BC-4C1E-B242-1BBFEE71E355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</p:spTree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02773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027738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62300" y="6261100"/>
            <a:ext cx="2133600" cy="2619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fld id="{9A7051D0-18F5-43BA-989F-574843469CC3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02773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027738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62300" y="6261100"/>
            <a:ext cx="2133600" cy="2619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fld id="{C264F1E7-19AC-4201-94AF-52B9122AACB2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02773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027738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62300" y="6261100"/>
            <a:ext cx="2133600" cy="2619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fld id="{229E49BE-96BD-420E-B16E-5DB501189019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02773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027738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62300" y="6261100"/>
            <a:ext cx="2133600" cy="2619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fld id="{7A4B9758-CA5A-4A9A-BE1E-3BA347DB5504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02773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027738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62300" y="6261100"/>
            <a:ext cx="2133600" cy="2619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fld id="{E1328F14-E9ED-44C7-8988-4C43947A0138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02773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027738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62300" y="6261100"/>
            <a:ext cx="2133600" cy="2619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fld id="{2551D8BC-E4BB-4EEC-9A0A-720F570C9D07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02773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027738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62300" y="6261100"/>
            <a:ext cx="2133600" cy="2619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fld id="{81C1B164-E26D-43E2-B05B-F894839AC175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384175"/>
            <a:ext cx="8229600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709738"/>
            <a:ext cx="8229600" cy="3989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028" name="Picture 7" descr="GCCA logos for PPT.pct"/>
          <p:cNvPicPr>
            <a:picLocks noChangeAspect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811713" y="5643563"/>
            <a:ext cx="4332287" cy="121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2" descr="template-PPT-design-inter.jpg"/>
          <p:cNvPicPr>
            <a:picLocks noChangeAspect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-6350" y="-4763"/>
            <a:ext cx="9161463" cy="6870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 descr="logo_acp.jpg"/>
          <p:cNvPicPr>
            <a:picLocks noChangeAspect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8062913" y="5924550"/>
            <a:ext cx="868362" cy="63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Arial"/>
          <a:ea typeface="ＭＳ Ｐゴシック" charset="-128"/>
          <a:cs typeface="Arial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ea typeface="ＭＳ Ｐゴシック" charset="-128"/>
          <a:cs typeface="Arial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ea typeface="ＭＳ Ｐゴシック" charset="-128"/>
          <a:cs typeface="Arial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ea typeface="ＭＳ Ｐゴシック" charset="-128"/>
          <a:cs typeface="Arial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ea typeface="ＭＳ Ｐゴシック" charset="-128"/>
          <a:cs typeface="Arial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Clr>
          <a:srgbClr val="7F7F7F"/>
        </a:buClr>
        <a:buFont typeface="Arial" charset="0"/>
        <a:buChar char="•"/>
        <a:defRPr sz="3200" kern="1200">
          <a:solidFill>
            <a:srgbClr val="573206"/>
          </a:solidFill>
          <a:latin typeface="Arial"/>
          <a:ea typeface="ＭＳ Ｐゴシック" charset="-128"/>
          <a:cs typeface="Arial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Clr>
          <a:srgbClr val="7F7F7F"/>
        </a:buClr>
        <a:buFont typeface="Arial" charset="0"/>
        <a:buChar char="–"/>
        <a:defRPr sz="2800" kern="1200">
          <a:solidFill>
            <a:srgbClr val="573206"/>
          </a:solidFill>
          <a:latin typeface="Arial"/>
          <a:ea typeface="ＭＳ Ｐゴシック" charset="-128"/>
          <a:cs typeface="Arial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Clr>
          <a:srgbClr val="7F7F7F"/>
        </a:buClr>
        <a:buFont typeface="Arial" charset="0"/>
        <a:buChar char="•"/>
        <a:defRPr sz="2400" kern="1200">
          <a:solidFill>
            <a:srgbClr val="573206"/>
          </a:solidFill>
          <a:latin typeface="Arial"/>
          <a:ea typeface="ＭＳ Ｐゴシック" charset="-128"/>
          <a:cs typeface="Arial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Clr>
          <a:srgbClr val="7F7F7F"/>
        </a:buClr>
        <a:buFont typeface="Arial" charset="0"/>
        <a:buChar char="–"/>
        <a:defRPr sz="2000" kern="1200">
          <a:solidFill>
            <a:srgbClr val="573206"/>
          </a:solidFill>
          <a:latin typeface="Arial"/>
          <a:ea typeface="ＭＳ Ｐゴシック" charset="-128"/>
          <a:cs typeface="Arial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Clr>
          <a:srgbClr val="7F7F7F"/>
        </a:buClr>
        <a:buFont typeface="Arial" charset="0"/>
        <a:buChar char="»"/>
        <a:defRPr sz="2000" kern="1200">
          <a:solidFill>
            <a:srgbClr val="573206"/>
          </a:solidFill>
          <a:latin typeface="Arial"/>
          <a:ea typeface="ＭＳ Ｐゴシック" charset="-128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ubtitle 2"/>
          <p:cNvSpPr>
            <a:spLocks noGrp="1"/>
          </p:cNvSpPr>
          <p:nvPr>
            <p:ph type="subTitle" idx="1"/>
          </p:nvPr>
        </p:nvSpPr>
        <p:spPr>
          <a:xfrm>
            <a:off x="161925" y="609600"/>
            <a:ext cx="8696325" cy="1123950"/>
          </a:xfrm>
        </p:spPr>
        <p:txBody>
          <a:bodyPr/>
          <a:lstStyle/>
          <a:p>
            <a:endParaRPr lang="en-GB" sz="1000" dirty="0" smtClean="0">
              <a:latin typeface="Arial" charset="0"/>
              <a:ea typeface="ＭＳ Ｐゴシック" pitchFamily="34" charset="-128"/>
              <a:cs typeface="Arial" charset="0"/>
            </a:endParaRPr>
          </a:p>
          <a:p>
            <a:endParaRPr lang="en-GB" sz="1000" dirty="0" smtClean="0">
              <a:latin typeface="Arial" charset="0"/>
              <a:ea typeface="ＭＳ Ｐゴシック" pitchFamily="34" charset="-128"/>
              <a:cs typeface="Arial" charset="0"/>
            </a:endParaRPr>
          </a:p>
          <a:p>
            <a:pPr>
              <a:defRPr/>
            </a:pPr>
            <a:r>
              <a:rPr lang="en-US" sz="2400" b="1" kern="0" dirty="0" smtClean="0">
                <a:solidFill>
                  <a:srgbClr val="FFFFFF"/>
                </a:solidFill>
              </a:rPr>
              <a:t>Second Regional Technical Meeting</a:t>
            </a:r>
          </a:p>
          <a:p>
            <a:pPr>
              <a:defRPr/>
            </a:pPr>
            <a:r>
              <a:rPr lang="en-US" sz="2400" b="1" kern="0" dirty="0" smtClean="0">
                <a:solidFill>
                  <a:srgbClr val="FFFFFF"/>
                </a:solidFill>
              </a:rPr>
              <a:t>5, 6  and 7</a:t>
            </a:r>
            <a:r>
              <a:rPr lang="en-US" sz="2400" b="1" kern="0" baseline="30000" dirty="0" smtClean="0">
                <a:solidFill>
                  <a:srgbClr val="FFFFFF"/>
                </a:solidFill>
              </a:rPr>
              <a:t>th</a:t>
            </a:r>
            <a:r>
              <a:rPr lang="en-US" sz="2400" b="1" kern="0" dirty="0" smtClean="0">
                <a:solidFill>
                  <a:srgbClr val="FFFFFF"/>
                </a:solidFill>
              </a:rPr>
              <a:t> May, 2014</a:t>
            </a:r>
          </a:p>
          <a:p>
            <a:pPr>
              <a:defRPr/>
            </a:pPr>
            <a:r>
              <a:rPr lang="en-US" sz="2400" b="1" kern="0" dirty="0" smtClean="0">
                <a:solidFill>
                  <a:srgbClr val="FFFFFF"/>
                </a:solidFill>
              </a:rPr>
              <a:t>ACP House – Brussels</a:t>
            </a:r>
          </a:p>
          <a:p>
            <a:r>
              <a:rPr lang="en-GB" sz="2300" dirty="0" smtClean="0">
                <a:latin typeface="Arial" charset="0"/>
                <a:ea typeface="ＭＳ Ｐゴシック" pitchFamily="34" charset="-128"/>
                <a:cs typeface="Arial" charset="0"/>
              </a:rPr>
              <a:t/>
            </a:r>
            <a:br>
              <a:rPr lang="en-GB" sz="2300" dirty="0" smtClean="0">
                <a:latin typeface="Arial" charset="0"/>
                <a:ea typeface="ＭＳ Ｐゴシック" pitchFamily="34" charset="-128"/>
                <a:cs typeface="Arial" charset="0"/>
              </a:rPr>
            </a:br>
            <a:r>
              <a:rPr lang="en-GB" sz="3600" b="1" dirty="0" smtClean="0">
                <a:latin typeface="Arial" charset="0"/>
                <a:ea typeface="ＭＳ Ｐゴシック" pitchFamily="34" charset="-128"/>
                <a:cs typeface="Arial" charset="0"/>
              </a:rPr>
              <a:t> MAINSTREAMING</a:t>
            </a:r>
            <a:endParaRPr lang="en-US" sz="3600" b="1" kern="0" dirty="0" smtClean="0">
              <a:solidFill>
                <a:srgbClr val="FFFFFF"/>
              </a:solidFill>
            </a:endParaRPr>
          </a:p>
          <a:p>
            <a:endParaRPr lang="en-US" sz="2400" kern="0" dirty="0" smtClean="0">
              <a:solidFill>
                <a:srgbClr val="FFFFFF"/>
              </a:solidFill>
            </a:endParaRPr>
          </a:p>
          <a:p>
            <a:r>
              <a:rPr lang="en-US" sz="2400" kern="0" dirty="0" smtClean="0">
                <a:solidFill>
                  <a:srgbClr val="FFFFFF"/>
                </a:solidFill>
              </a:rPr>
              <a:t>PACIFIC REGION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323528" y="5085184"/>
            <a:ext cx="2520280" cy="1296144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 sz="2600" b="1" dirty="0"/>
          </a:p>
        </p:txBody>
      </p:sp>
      <p:pic>
        <p:nvPicPr>
          <p:cNvPr id="5" name="Picture 4" descr="USP PACE Copy.ti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5301208"/>
            <a:ext cx="1146000" cy="65334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03648" y="5301208"/>
            <a:ext cx="1447800" cy="59283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7544" y="6021288"/>
            <a:ext cx="609600" cy="609600"/>
          </a:xfrm>
          <a:prstGeom prst="rect">
            <a:avLst/>
          </a:prstGeom>
        </p:spPr>
      </p:pic>
      <p:pic>
        <p:nvPicPr>
          <p:cNvPr id="8" name="Picture 7" descr="SPC_new_logoColor (2)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475656" y="6021288"/>
            <a:ext cx="648072" cy="6015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Mainstreaming profiles – SPC: GCCA: PSIS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AU" sz="2600" dirty="0"/>
              <a:t>N</a:t>
            </a:r>
            <a:r>
              <a:rPr lang="en-AU" sz="2600" dirty="0" smtClean="0"/>
              <a:t>ational mainstreaming profiles prepared for nine countries including the extent to which climate change is incorporated in policies, plans and budgets and whether this in monitored and evaluated; including recommendations.</a:t>
            </a:r>
            <a:endParaRPr lang="en-AU" sz="2600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AU" dirty="0" smtClean="0"/>
          </a:p>
          <a:p>
            <a:endParaRPr lang="en-AU" dirty="0"/>
          </a:p>
          <a:p>
            <a:endParaRPr lang="en-AU" dirty="0" smtClean="0"/>
          </a:p>
          <a:p>
            <a:endParaRPr lang="en-AU" dirty="0"/>
          </a:p>
          <a:p>
            <a:endParaRPr lang="en-AU" dirty="0" smtClean="0"/>
          </a:p>
          <a:p>
            <a:endParaRPr lang="en-AU" dirty="0"/>
          </a:p>
          <a:p>
            <a:endParaRPr lang="en-AU" dirty="0" smtClean="0"/>
          </a:p>
          <a:p>
            <a:r>
              <a:rPr lang="en-AU" dirty="0" smtClean="0"/>
              <a:t>For nine countries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7051D0-18F5-43BA-989F-574843469CC3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10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676400"/>
            <a:ext cx="2064196" cy="2880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3000" y="-4348163"/>
            <a:ext cx="2116350" cy="28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2133600"/>
            <a:ext cx="2004706" cy="2880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18431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3. National </a:t>
            </a:r>
            <a:r>
              <a:rPr lang="en-AU" dirty="0" smtClean="0"/>
              <a:t>Mainstreaming Activities</a:t>
            </a:r>
            <a:endParaRPr lang="en-AU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dirty="0" smtClean="0"/>
          </a:p>
          <a:p>
            <a:r>
              <a:rPr lang="en-AU" dirty="0" smtClean="0"/>
              <a:t>USP-GCCA</a:t>
            </a:r>
            <a:endParaRPr lang="en-AU" dirty="0" smtClean="0"/>
          </a:p>
          <a:p>
            <a:r>
              <a:rPr lang="en-AU" dirty="0" smtClean="0"/>
              <a:t>SPC-GCCA: PSIS</a:t>
            </a:r>
          </a:p>
          <a:p>
            <a:r>
              <a:rPr lang="en-AU" dirty="0" smtClean="0"/>
              <a:t>SPREP: PACC project</a:t>
            </a:r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9E49BE-96BD-420E-B16E-5DB501189019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11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92449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4000" dirty="0" smtClean="0"/>
              <a:t>National mainstreaming activities – USP-GCCA</a:t>
            </a:r>
            <a:r>
              <a:rPr lang="en-AU" dirty="0" smtClean="0"/>
              <a:t/>
            </a:r>
            <a:br>
              <a:rPr lang="en-AU" dirty="0" smtClean="0"/>
            </a:b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09739"/>
            <a:ext cx="8686800" cy="3807494"/>
          </a:xfrm>
        </p:spPr>
        <p:txBody>
          <a:bodyPr/>
          <a:lstStyle/>
          <a:p>
            <a:r>
              <a:rPr lang="en-AU" sz="2800" dirty="0" smtClean="0"/>
              <a:t>Support for development and implementation of Fiji Climate Change Policy (Gender based toolkit/Nicolette </a:t>
            </a:r>
            <a:r>
              <a:rPr lang="en-AU" sz="2800" dirty="0" err="1" smtClean="0"/>
              <a:t>Goulding</a:t>
            </a:r>
            <a:r>
              <a:rPr lang="en-AU" sz="2800" dirty="0" smtClean="0"/>
              <a:t>)</a:t>
            </a:r>
          </a:p>
          <a:p>
            <a:r>
              <a:rPr lang="en-AU" sz="2800" dirty="0" smtClean="0"/>
              <a:t>Tuvalu Island Strategic Plan</a:t>
            </a:r>
          </a:p>
          <a:p>
            <a:r>
              <a:rPr lang="en-AU" sz="2800" dirty="0" smtClean="0"/>
              <a:t>USP/SPC Kiribati </a:t>
            </a:r>
            <a:r>
              <a:rPr lang="en-AU" sz="2800" dirty="0" err="1" smtClean="0"/>
              <a:t>Abaiang</a:t>
            </a:r>
            <a:r>
              <a:rPr lang="en-AU" sz="2800" dirty="0" smtClean="0"/>
              <a:t> Strategic Plan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7051D0-18F5-43BA-989F-574843469CC3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12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8705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3200" dirty="0" smtClean="0"/>
              <a:t>Mainstreaming in Tonga – coastal resources sector – SPC-GCCA: PSIS</a:t>
            </a:r>
            <a:endParaRPr lang="en-AU" sz="3200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AU" sz="2400" dirty="0" smtClean="0"/>
              <a:t>2010-2015 Joint DRR/CCA investment plan laid the foundation for project selection of a:</a:t>
            </a:r>
          </a:p>
          <a:p>
            <a:r>
              <a:rPr lang="en-AU" sz="2400" dirty="0" smtClean="0"/>
              <a:t>Specific on-the-ground adaptation project on coastal protection,</a:t>
            </a:r>
          </a:p>
          <a:p>
            <a:r>
              <a:rPr lang="en-AU" sz="2400" dirty="0" smtClean="0"/>
              <a:t>Which is supported by mainstreaming climate change into the coastal resources sector</a:t>
            </a:r>
            <a:endParaRPr lang="en-AU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7051D0-18F5-43BA-989F-574843469CC3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13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34200" y="1600200"/>
            <a:ext cx="2042520" cy="2880000"/>
          </a:xfrm>
          <a:ln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2529954"/>
            <a:ext cx="2650593" cy="2118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4648200"/>
            <a:ext cx="3714750" cy="20097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8" name="Right Arrow 7"/>
          <p:cNvSpPr/>
          <p:nvPr/>
        </p:nvSpPr>
        <p:spPr>
          <a:xfrm>
            <a:off x="3988557" y="1782102"/>
            <a:ext cx="2955393" cy="4846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9" name="Right Arrow 8"/>
          <p:cNvSpPr/>
          <p:nvPr/>
        </p:nvSpPr>
        <p:spPr>
          <a:xfrm>
            <a:off x="3499353" y="3948684"/>
            <a:ext cx="978408" cy="4846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0" name="Right Arrow 9"/>
          <p:cNvSpPr/>
          <p:nvPr/>
        </p:nvSpPr>
        <p:spPr>
          <a:xfrm>
            <a:off x="3200400" y="5653087"/>
            <a:ext cx="1828800" cy="4846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228374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3200" dirty="0" smtClean="0"/>
              <a:t>Mainstreaming in Nauru – water sector</a:t>
            </a:r>
            <a:br>
              <a:rPr lang="en-AU" sz="3200" dirty="0" smtClean="0"/>
            </a:br>
            <a:r>
              <a:rPr lang="en-AU" sz="3200" dirty="0" smtClean="0"/>
              <a:t>SPC-GCCA: PSIS</a:t>
            </a:r>
            <a:endParaRPr lang="en-AU" sz="3200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AU" sz="2200" dirty="0" smtClean="0"/>
              <a:t>Building on previous water catchment projects funded by EDF and others;</a:t>
            </a:r>
          </a:p>
          <a:p>
            <a:r>
              <a:rPr lang="en-AU" sz="2200" dirty="0" smtClean="0"/>
              <a:t>Nauru selected improvement of roof catchments as the specific on-the-ground adaptation project;</a:t>
            </a:r>
          </a:p>
          <a:p>
            <a:r>
              <a:rPr lang="en-AU" sz="2200" dirty="0" smtClean="0"/>
              <a:t>Which is supported by preparation of a 20-year water &amp; sanitation master plan which includes climate change</a:t>
            </a:r>
            <a:endParaRPr lang="en-AU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7051D0-18F5-43BA-989F-574843469CC3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14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3074" name="Picture 2" descr="C:\Users\gillianc\Documents\Photos New  21 April\Nauru\Nauru Nov 2013\House roofs\DSCN490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828800"/>
            <a:ext cx="4038600" cy="302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4519613"/>
            <a:ext cx="3590925" cy="21812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7" name="Right Arrow 6"/>
          <p:cNvSpPr/>
          <p:nvPr/>
        </p:nvSpPr>
        <p:spPr>
          <a:xfrm>
            <a:off x="3886200" y="2881884"/>
            <a:ext cx="978408" cy="4846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" name="Right Arrow 7"/>
          <p:cNvSpPr/>
          <p:nvPr/>
        </p:nvSpPr>
        <p:spPr>
          <a:xfrm>
            <a:off x="4375404" y="5610225"/>
            <a:ext cx="978408" cy="4846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533453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3200" dirty="0" smtClean="0"/>
              <a:t>Mainstreaming in Kiribati – health sector</a:t>
            </a:r>
            <a:br>
              <a:rPr lang="en-AU" sz="3200" dirty="0" smtClean="0"/>
            </a:br>
            <a:r>
              <a:rPr lang="en-AU" sz="3200" dirty="0" smtClean="0"/>
              <a:t>SPC-GCCA: PSIS</a:t>
            </a:r>
            <a:endParaRPr lang="en-AU" sz="3200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AU" sz="2300" dirty="0" smtClean="0"/>
              <a:t>The Kiribati Climate Change &amp; Health Action Plan led to selection of:</a:t>
            </a:r>
          </a:p>
          <a:p>
            <a:r>
              <a:rPr lang="en-AU" sz="2300" dirty="0" smtClean="0"/>
              <a:t>Specific on-the-ground adaptation project focusing on providing equipment and laboratory for environmental health surveillance; </a:t>
            </a:r>
          </a:p>
          <a:p>
            <a:r>
              <a:rPr lang="en-AU" sz="2300" dirty="0" smtClean="0"/>
              <a:t>Supported by preparation of a review of the public health legislation to include climate change</a:t>
            </a:r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7051D0-18F5-43BA-989F-574843469CC3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15</a:t>
            </a:fld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6868" y="1556006"/>
            <a:ext cx="2052414" cy="2880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099" name="Picture 3" descr="C:\Users\gillianc\Documents\2014 SPC 21 April\Countries\GCCA PSIS\Kiribati\Missions to Kiribati\9. April 2014\Photos 16 April\DSCN0059.jpg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29" r="16772" b="5413"/>
          <a:stretch/>
        </p:blipFill>
        <p:spPr bwMode="auto">
          <a:xfrm>
            <a:off x="6598825" y="4267200"/>
            <a:ext cx="2440457" cy="2385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2996006"/>
            <a:ext cx="2922841" cy="2160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7" name="Right Arrow 6"/>
          <p:cNvSpPr/>
          <p:nvPr/>
        </p:nvSpPr>
        <p:spPr>
          <a:xfrm>
            <a:off x="4191000" y="2057400"/>
            <a:ext cx="2795868" cy="4846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" name="Right Arrow 7"/>
          <p:cNvSpPr/>
          <p:nvPr/>
        </p:nvSpPr>
        <p:spPr>
          <a:xfrm>
            <a:off x="3357190" y="4498006"/>
            <a:ext cx="978408" cy="4846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01122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457200" y="1"/>
            <a:ext cx="8229600" cy="1422400"/>
          </a:xfrm>
        </p:spPr>
        <p:txBody>
          <a:bodyPr/>
          <a:lstStyle/>
          <a:p>
            <a:r>
              <a:rPr lang="en-US" sz="4000" dirty="0" smtClean="0"/>
              <a:t>National mainstreaming Initiatives in coastal sector countries - PACC</a:t>
            </a:r>
            <a:endParaRPr lang="en-US" sz="40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4294967295"/>
          </p:nvPr>
        </p:nvGraphicFramePr>
        <p:xfrm>
          <a:off x="0" y="1524000"/>
          <a:ext cx="9144000" cy="4507692"/>
        </p:xfrm>
        <a:graphic>
          <a:graphicData uri="http://schemas.openxmlformats.org/drawingml/2006/table">
            <a:tbl>
              <a:tblPr firstRow="1" bandRow="1">
                <a:tableStyleId>{08FB837D-C827-4EFA-A057-4D05807E0F7C}</a:tableStyleId>
              </a:tblPr>
              <a:tblGrid>
                <a:gridCol w="990600"/>
                <a:gridCol w="8153400"/>
              </a:tblGrid>
              <a:tr h="636642">
                <a:tc>
                  <a:txBody>
                    <a:bodyPr/>
                    <a:lstStyle/>
                    <a:p>
                      <a:pPr algn="ctr"/>
                      <a:r>
                        <a:rPr lang="en-US" sz="1800" u="none" dirty="0" smtClean="0"/>
                        <a:t>COs</a:t>
                      </a:r>
                      <a:endParaRPr lang="en-US" sz="1800" u="none" dirty="0">
                        <a:solidFill>
                          <a:srgbClr val="7030A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u="none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NATIONAL MAINSTREAMING</a:t>
                      </a:r>
                      <a:r>
                        <a:rPr kumimoji="0" lang="en-US" sz="1800" b="1" u="non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INITIATIVES</a:t>
                      </a:r>
                      <a:endParaRPr kumimoji="0" lang="en-US" sz="1800" b="1" u="none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64233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/>
                        <a:t>Cooks</a:t>
                      </a:r>
                      <a:endParaRPr lang="en-US" sz="1800" b="1" kern="1200" dirty="0" smtClean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baseline="0" dirty="0" smtClean="0"/>
                        <a:t> Assisted in the CI </a:t>
                      </a:r>
                      <a:r>
                        <a:rPr lang="en-US" sz="1800" kern="1200" dirty="0" smtClean="0"/>
                        <a:t>Joint</a:t>
                      </a:r>
                      <a:r>
                        <a:rPr lang="en-US" sz="1800" kern="1200" baseline="0" dirty="0" smtClean="0"/>
                        <a:t> National Action Plan; developing the Outer Island (Mangaia) Coastal Management Policy </a:t>
                      </a:r>
                      <a:endParaRPr lang="en-US" sz="1800" b="0" kern="1200" dirty="0" smtClean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9997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/>
                        <a:t>FSM</a:t>
                      </a:r>
                      <a:endParaRPr lang="en-US" sz="1800" b="1" kern="1200" dirty="0" smtClean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n-US" sz="1800" kern="1200" baseline="0" dirty="0" smtClean="0"/>
                        <a:t>Developed Kosrae State Climate Change </a:t>
                      </a:r>
                      <a:r>
                        <a:rPr kumimoji="0" lang="en-US" sz="1800" kern="1200" dirty="0" smtClean="0"/>
                        <a:t>Act 2011; Incorporated climate change risks into the Kosrae State Regulations for Development</a:t>
                      </a:r>
                      <a:r>
                        <a:rPr kumimoji="0" lang="en-US" sz="1800" kern="1200" baseline="0" dirty="0" smtClean="0"/>
                        <a:t> 2012</a:t>
                      </a:r>
                      <a:r>
                        <a:rPr kumimoji="0" lang="en-US" sz="1800" kern="1200" dirty="0" smtClean="0"/>
                        <a:t>; EIA Guidelines 2013;   and the Kosrae Shoreline</a:t>
                      </a:r>
                      <a:r>
                        <a:rPr kumimoji="0" lang="en-US" sz="1800" kern="1200" baseline="0" dirty="0" smtClean="0"/>
                        <a:t> Development Plan 2014</a:t>
                      </a:r>
                      <a:endParaRPr kumimoji="0" lang="en-US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  <a:tr h="107014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/>
                        <a:t>Samoa </a:t>
                      </a:r>
                      <a:endParaRPr lang="en-US" sz="1800" b="1" kern="1200" dirty="0" smtClean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0" lang="en-US" sz="1800" kern="1200" dirty="0" smtClean="0"/>
                        <a:t>Bi-law for managing coastal resources developed and enforced,  Sand mining Policy and</a:t>
                      </a:r>
                      <a:r>
                        <a:rPr kumimoji="0" lang="en-US" sz="1800" kern="1200" baseline="0" dirty="0" smtClean="0"/>
                        <a:t> Legislation reviewed to incorporate climate change risks and to be submitted for high level (cabinet) endorsement</a:t>
                      </a:r>
                      <a:r>
                        <a:rPr kumimoji="0" lang="en-US" sz="1800" kern="1200" dirty="0" smtClean="0"/>
                        <a:t>,  Living</a:t>
                      </a:r>
                      <a:r>
                        <a:rPr kumimoji="0" lang="en-US" sz="1800" kern="1200" baseline="0" dirty="0" smtClean="0"/>
                        <a:t> with Rivers and Seas Manual to guide the ridge-to-reef approach of management of resources at the coastal areas with view of current and future climate risks</a:t>
                      </a:r>
                      <a:endParaRPr kumimoji="0" lang="en-US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76589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/>
                        <a:t>Vanuatu</a:t>
                      </a:r>
                      <a:endParaRPr lang="en-US" sz="1800" b="1" kern="1200" dirty="0" smtClean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/>
                        <a:t>National Roading</a:t>
                      </a:r>
                      <a:r>
                        <a:rPr lang="en-US" sz="1800" kern="1200" baseline="0" dirty="0" smtClean="0"/>
                        <a:t> Plan developed,  Climate Change institutionalized</a:t>
                      </a:r>
                      <a:endParaRPr lang="en-US" sz="1800" kern="1200" dirty="0" smtClean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31283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…</a:t>
            </a:r>
            <a:r>
              <a:rPr lang="en-US" sz="4000" dirty="0" smtClean="0"/>
              <a:t>in food security &amp; food production sector countries - PACC</a:t>
            </a:r>
            <a:endParaRPr lang="en-US" sz="40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0" y="1600200"/>
          <a:ext cx="9144000" cy="4190999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1000099"/>
                <a:gridCol w="8143901"/>
              </a:tblGrid>
              <a:tr h="486078">
                <a:tc>
                  <a:txBody>
                    <a:bodyPr/>
                    <a:lstStyle/>
                    <a:p>
                      <a:pPr algn="ctr"/>
                      <a:r>
                        <a:rPr lang="en-US" sz="1800" u="none" dirty="0" smtClean="0"/>
                        <a:t>COs</a:t>
                      </a:r>
                      <a:endParaRPr lang="en-US" sz="1800" u="none" dirty="0">
                        <a:solidFill>
                          <a:srgbClr val="7030A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2296" marR="8229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u="none" kern="1200" dirty="0" smtClean="0"/>
                        <a:t>NATIONAL MAINSTREAMING</a:t>
                      </a:r>
                      <a:r>
                        <a:rPr kumimoji="0" lang="en-US" sz="1800" u="none" kern="1200" baseline="0" dirty="0" smtClean="0"/>
                        <a:t> INITIATIVES</a:t>
                      </a:r>
                      <a:endParaRPr kumimoji="0" lang="en-US" sz="1800" b="1" u="none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2296" marR="82296" anchor="ctr"/>
                </a:tc>
              </a:tr>
              <a:tr h="125686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/>
                        <a:t>Fiji</a:t>
                      </a:r>
                      <a:endParaRPr lang="en-US" sz="1800" b="1" kern="1200" dirty="0" smtClean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61722" marR="61722" marT="0" marB="0" anchor="ctr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/>
                        <a:t>Re</a:t>
                      </a:r>
                      <a:r>
                        <a:rPr lang="en-US" sz="1800" kern="1200" baseline="0" dirty="0" smtClean="0"/>
                        <a:t>view and assisted development of the endorsed 2012 National Climate Change Policy </a:t>
                      </a:r>
                      <a:r>
                        <a:rPr lang="en-US" sz="1800" kern="1200" dirty="0" smtClean="0"/>
                        <a:t>NCCP</a:t>
                      </a:r>
                      <a:r>
                        <a:rPr lang="en-US" sz="1800" kern="1200" baseline="0" dirty="0" smtClean="0"/>
                        <a:t> (2012), Developed Community Development Plans and Actions, Community Facilitators</a:t>
                      </a:r>
                      <a:endParaRPr lang="en-US" sz="1800" b="0" kern="1200" dirty="0" smtClean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61722" marR="61722" marT="0" marB="0" anchor="ctr"/>
                </a:tc>
              </a:tr>
              <a:tr h="7453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/>
                        <a:t>Palau</a:t>
                      </a:r>
                      <a:endParaRPr lang="en-US" sz="1800" b="1" kern="1200" dirty="0" smtClean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61722" marR="61722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dirty="0" smtClean="0"/>
                        <a:t>Developing National Strategy for Climate</a:t>
                      </a:r>
                      <a:r>
                        <a:rPr lang="en-US" sz="1800" kern="1200" baseline="0" dirty="0" smtClean="0"/>
                        <a:t> Resilient Agriculture &amp; Aquaculture, and its National Institutional Framework</a:t>
                      </a:r>
                      <a:endParaRPr lang="en-US" sz="1800" kern="1200" dirty="0" smtClean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61722" marR="61722" marT="0" marB="0" anchor="ctr"/>
                </a:tc>
              </a:tr>
              <a:tr h="111798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/>
                        <a:t>PNG</a:t>
                      </a:r>
                      <a:endParaRPr lang="en-US" sz="1800" b="1" kern="1200" dirty="0" smtClean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61722" marR="61722" marT="0" marB="0" anchor="ctr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dirty="0" smtClean="0"/>
                        <a:t>Drafting</a:t>
                      </a:r>
                      <a:r>
                        <a:rPr lang="en-US" sz="1800" kern="1200" baseline="0" dirty="0" smtClean="0"/>
                        <a:t> of National </a:t>
                      </a:r>
                      <a:r>
                        <a:rPr lang="en-US" sz="1800" kern="1200" dirty="0" smtClean="0"/>
                        <a:t>Drought &amp; Food Strategy, National Agriculture Sector</a:t>
                      </a:r>
                      <a:r>
                        <a:rPr lang="en-US" sz="1800" kern="1200" baseline="0" dirty="0" smtClean="0"/>
                        <a:t> Policy Framework, Assisting of </a:t>
                      </a:r>
                      <a:r>
                        <a:rPr lang="en-US" sz="1800" kern="1200" dirty="0" smtClean="0"/>
                        <a:t>National Climate</a:t>
                      </a:r>
                      <a:r>
                        <a:rPr lang="en-US" sz="1800" kern="1200" baseline="0" dirty="0" smtClean="0"/>
                        <a:t> Change Policy incorporating climate change risks</a:t>
                      </a:r>
                      <a:endParaRPr lang="en-US" sz="1800" kern="1200" dirty="0" smtClean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61722" marR="61722" marT="0" marB="0" anchor="ctr"/>
                </a:tc>
              </a:tr>
              <a:tr h="58476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/>
                        <a:t>Solomon </a:t>
                      </a:r>
                      <a:endParaRPr lang="en-US" sz="1800" b="1" kern="1200" dirty="0" smtClean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82296" marR="82296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/>
                        <a:t>National Climate Change Policy developed and approved.</a:t>
                      </a:r>
                      <a:endParaRPr lang="en-US" sz="1800" kern="1200" dirty="0" smtClean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82296" marR="82296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8817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…in water sector countries - PACC</a:t>
            </a:r>
            <a:endParaRPr lang="en-US" sz="40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4294967295"/>
          </p:nvPr>
        </p:nvGraphicFramePr>
        <p:xfrm>
          <a:off x="0" y="1600200"/>
          <a:ext cx="9143999" cy="4652436"/>
        </p:xfrm>
        <a:graphic>
          <a:graphicData uri="http://schemas.openxmlformats.org/drawingml/2006/table">
            <a:tbl>
              <a:tblPr firstRow="1" bandRow="1">
                <a:tableStyleId>{35758FB7-9AC5-4552-8A53-C91805E547FA}</a:tableStyleId>
              </a:tblPr>
              <a:tblGrid>
                <a:gridCol w="1000099"/>
                <a:gridCol w="8143900"/>
              </a:tblGrid>
              <a:tr h="461850">
                <a:tc>
                  <a:txBody>
                    <a:bodyPr/>
                    <a:lstStyle/>
                    <a:p>
                      <a:pPr algn="ctr"/>
                      <a:r>
                        <a:rPr lang="en-US" sz="1600" u="none" dirty="0" smtClean="0"/>
                        <a:t>COs</a:t>
                      </a:r>
                      <a:endParaRPr lang="en-US" sz="1600" u="none" dirty="0">
                        <a:solidFill>
                          <a:srgbClr val="7030A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u="none" kern="1200" dirty="0" smtClean="0"/>
                        <a:t>NATIONAL MAINSTREAMING</a:t>
                      </a:r>
                      <a:r>
                        <a:rPr kumimoji="0" lang="en-US" sz="1600" u="none" kern="1200" baseline="0" dirty="0" smtClean="0"/>
                        <a:t> INITIATIVES</a:t>
                      </a:r>
                      <a:endParaRPr kumimoji="0" lang="en-US" sz="1600" b="1" u="none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68736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 smtClean="0"/>
                        <a:t>Marshalls </a:t>
                      </a:r>
                      <a:endParaRPr lang="en-US" sz="1600" b="1" kern="1200" dirty="0" smtClean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n-US" sz="1600" kern="1200" dirty="0" smtClean="0"/>
                        <a:t>Developed NCCP Framework (2013), NCCP Marshallese, JNAP in review, assisted in development and review of the National</a:t>
                      </a:r>
                      <a:r>
                        <a:rPr kumimoji="0" lang="en-US" sz="1600" kern="1200" baseline="0" dirty="0" smtClean="0"/>
                        <a:t> Water &amp; Sanitation Policy including review to ensure  gender is mainstreamed</a:t>
                      </a:r>
                      <a:endParaRPr kumimoji="0"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  <a:tr h="81932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 smtClean="0"/>
                        <a:t>Nauru</a:t>
                      </a:r>
                      <a:endParaRPr lang="en-US" sz="1600" b="1" kern="1200" dirty="0" smtClean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 smtClean="0"/>
                        <a:t>Incorporation of climate change risks in National WATSAN &amp; Hygiene</a:t>
                      </a:r>
                      <a:r>
                        <a:rPr lang="en-US" sz="1600" kern="1200" baseline="0" dirty="0" smtClean="0"/>
                        <a:t> Policy with IWRM Project; Institutionalized the management of water resources, through a cabinet submission establishing a full operation Water unit with government.  Drafted Water Master Plan in </a:t>
                      </a:r>
                      <a:r>
                        <a:rPr lang="en-US" sz="1600" kern="1200" baseline="0" dirty="0" err="1" smtClean="0"/>
                        <a:t>corporating</a:t>
                      </a:r>
                      <a:r>
                        <a:rPr lang="en-US" sz="1600" kern="1200" baseline="0" dirty="0" smtClean="0"/>
                        <a:t> climate change risks</a:t>
                      </a:r>
                      <a:endParaRPr lang="en-US" sz="1600" kern="1200" dirty="0" smtClean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55561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 smtClean="0"/>
                        <a:t>Niue</a:t>
                      </a:r>
                      <a:endParaRPr lang="en-US" sz="1600" b="1" kern="1200" dirty="0" smtClean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 smtClean="0"/>
                        <a:t>NCCP, </a:t>
                      </a:r>
                      <a:r>
                        <a:rPr lang="en-US" sz="1600" kern="1200" baseline="0" dirty="0" smtClean="0"/>
                        <a:t> JNAP,  Working with Gender Policy, reviewing c</a:t>
                      </a:r>
                      <a:r>
                        <a:rPr kumimoji="0" lang="en-US" sz="1600" kern="1200" dirty="0" smtClean="0"/>
                        <a:t>hanges in national</a:t>
                      </a:r>
                      <a:r>
                        <a:rPr kumimoji="0" lang="en-US" sz="1600" kern="1200" baseline="0" dirty="0" smtClean="0"/>
                        <a:t> policies to also focus on gender</a:t>
                      </a:r>
                      <a:endParaRPr lang="en-US" sz="1600" kern="1200" dirty="0" smtClean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55561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 smtClean="0"/>
                        <a:t>Tokelau</a:t>
                      </a:r>
                      <a:endParaRPr lang="en-US" sz="1600" b="1" kern="1200" dirty="0" smtClean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 smtClean="0"/>
                        <a:t>National Climate Change Policy review and translation </a:t>
                      </a:r>
                      <a:endParaRPr lang="en-US" sz="1600" kern="1200" dirty="0" smtClean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55561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 smtClean="0"/>
                        <a:t>Tonga</a:t>
                      </a:r>
                      <a:endParaRPr lang="en-US" sz="1600" b="1" kern="1200" dirty="0" smtClean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kern="1200" dirty="0" smtClean="0"/>
                        <a:t>National</a:t>
                      </a:r>
                      <a:r>
                        <a:rPr lang="en-US" sz="1600" kern="1200" baseline="0" dirty="0" smtClean="0"/>
                        <a:t> Water Policy, drafted National Water Management Plan and National Water Bill</a:t>
                      </a:r>
                      <a:endParaRPr lang="en-US" sz="1600" kern="1200" dirty="0" smtClean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55561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 smtClean="0"/>
                        <a:t>Tuvalu</a:t>
                      </a:r>
                      <a:endParaRPr lang="en-US" sz="1600" b="1" kern="1200" dirty="0" smtClean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kern="1200" dirty="0" smtClean="0"/>
                        <a:t>Water Sector Policy</a:t>
                      </a:r>
                      <a:r>
                        <a:rPr lang="en-US" sz="1600" kern="1200" baseline="0" dirty="0" smtClean="0"/>
                        <a:t>  in revision to incorporate climate change risks and gender</a:t>
                      </a:r>
                      <a:endParaRPr lang="en-US" sz="1600" kern="1200" dirty="0" smtClean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22358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268760"/>
            <a:ext cx="8534400" cy="4800600"/>
          </a:xfrm>
        </p:spPr>
        <p:txBody>
          <a:bodyPr/>
          <a:lstStyle/>
          <a:p>
            <a:pPr algn="just" eaLnBrk="1" hangingPunct="1">
              <a:buNone/>
            </a:pPr>
            <a:r>
              <a:rPr lang="en-GB" dirty="0" smtClean="0">
                <a:solidFill>
                  <a:srgbClr val="103C72"/>
                </a:solidFill>
                <a:latin typeface="Arial" charset="0"/>
                <a:cs typeface="Arial" charset="0"/>
              </a:rPr>
              <a:t> </a:t>
            </a:r>
            <a:endParaRPr lang="en-GB" sz="2000" dirty="0" smtClean="0">
              <a:solidFill>
                <a:srgbClr val="103C72"/>
              </a:solidFill>
              <a:latin typeface="Arial" charset="0"/>
              <a:cs typeface="Arial" charset="0"/>
            </a:endParaRPr>
          </a:p>
          <a:p>
            <a:endParaRPr lang="en-GB" dirty="0" smtClean="0"/>
          </a:p>
          <a:p>
            <a:pPr algn="ctr">
              <a:buNone/>
            </a:pPr>
            <a:r>
              <a:rPr lang="en-GB" sz="7200" dirty="0" smtClean="0"/>
              <a:t>Thank You</a:t>
            </a:r>
          </a:p>
          <a:p>
            <a:pPr algn="ctr">
              <a:buNone/>
            </a:pPr>
            <a:r>
              <a:rPr lang="en-GB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4795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Outline of Presentation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AU" dirty="0" smtClean="0"/>
          </a:p>
          <a:p>
            <a:r>
              <a:rPr lang="en-AU" dirty="0" smtClean="0"/>
              <a:t>1. Background </a:t>
            </a:r>
            <a:r>
              <a:rPr lang="en-AU" dirty="0" smtClean="0"/>
              <a:t>to mainstreaming</a:t>
            </a:r>
          </a:p>
          <a:p>
            <a:r>
              <a:rPr lang="en-AU" dirty="0" smtClean="0"/>
              <a:t>2. Regional </a:t>
            </a:r>
            <a:r>
              <a:rPr lang="en-AU" dirty="0" smtClean="0"/>
              <a:t>mainstreaming initiatives</a:t>
            </a:r>
          </a:p>
          <a:p>
            <a:r>
              <a:rPr lang="en-AU" dirty="0" smtClean="0"/>
              <a:t>3. National </a:t>
            </a:r>
            <a:r>
              <a:rPr lang="en-AU" dirty="0" smtClean="0"/>
              <a:t>mainstreaming initiatives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4683775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Map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3395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4000" dirty="0" smtClean="0"/>
              <a:t>1. Background to mainstreaming</a:t>
            </a:r>
            <a:endParaRPr lang="en-AU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600" dirty="0"/>
              <a:t>Climate change mainstreaming </a:t>
            </a:r>
            <a:r>
              <a:rPr lang="en-US" sz="2600" dirty="0" smtClean="0"/>
              <a:t>is incorporating </a:t>
            </a:r>
            <a:r>
              <a:rPr lang="en-US" sz="2600" dirty="0"/>
              <a:t>climate risk considerations into every aspect of </a:t>
            </a:r>
            <a:r>
              <a:rPr lang="en-US" sz="2600" dirty="0" smtClean="0"/>
              <a:t>the policy </a:t>
            </a:r>
            <a:r>
              <a:rPr lang="en-US" sz="2600" dirty="0"/>
              <a:t>and project development </a:t>
            </a:r>
            <a:r>
              <a:rPr lang="en-US" sz="2600" dirty="0" smtClean="0"/>
              <a:t>process. This includes incorporating climate risk considerations into strategies, plans and budgets.</a:t>
            </a:r>
            <a:r>
              <a:rPr lang="en-US" sz="2600" dirty="0"/>
              <a:t> </a:t>
            </a:r>
            <a:endParaRPr lang="en-US" sz="2600" dirty="0" smtClean="0"/>
          </a:p>
          <a:p>
            <a:r>
              <a:rPr lang="en-AU" sz="2600" dirty="0"/>
              <a:t>Climate change mainstreaming is one of the key criteria – for accessing </a:t>
            </a:r>
            <a:r>
              <a:rPr lang="en-AU" sz="2600" dirty="0" smtClean="0"/>
              <a:t>new climate funding e.g. through </a:t>
            </a:r>
            <a:r>
              <a:rPr lang="en-AU" sz="2600" dirty="0"/>
              <a:t>budget support (national and sector-based), from the Adaptation Fund and from the Global Climate Fund</a:t>
            </a:r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7051D0-18F5-43BA-989F-574843469CC3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4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92295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4000" dirty="0" smtClean="0"/>
              <a:t>2. Regional Mainstreaming Initiatives</a:t>
            </a:r>
            <a:endParaRPr lang="en-AU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7051D0-18F5-43BA-989F-574843469CC3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5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09753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3600" dirty="0" smtClean="0"/>
              <a:t>Climate change is being mainstreamed at a regional &amp; political level</a:t>
            </a:r>
            <a:r>
              <a:rPr lang="en-AU" sz="4000" dirty="0" smtClean="0"/>
              <a:t/>
            </a:r>
            <a:br>
              <a:rPr lang="en-AU" sz="4000" dirty="0" smtClean="0"/>
            </a:br>
            <a:endParaRPr lang="en-AU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09739"/>
            <a:ext cx="8686800" cy="3807494"/>
          </a:xfrm>
        </p:spPr>
        <p:txBody>
          <a:bodyPr/>
          <a:lstStyle/>
          <a:p>
            <a:r>
              <a:rPr lang="en-AU" sz="2800" dirty="0" smtClean="0"/>
              <a:t>Council of Regional Organisations in the Pacific (CROP) Sustainable Development Working Group/Working arm on Resilience Development.  </a:t>
            </a:r>
          </a:p>
          <a:p>
            <a:r>
              <a:rPr lang="en-AU" sz="2800" dirty="0" smtClean="0"/>
              <a:t>Regional Strategy for Climate and Disaster Resilient Development.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7051D0-18F5-43BA-989F-574843469CC3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6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3600" dirty="0" smtClean="0"/>
              <a:t>Mainstreaming guide – PACC project</a:t>
            </a:r>
            <a:r>
              <a:rPr lang="en-AU" sz="4000" dirty="0" smtClean="0"/>
              <a:t/>
            </a:r>
            <a:br>
              <a:rPr lang="en-AU" sz="4000" dirty="0" smtClean="0"/>
            </a:br>
            <a:endParaRPr lang="en-AU" sz="4000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Developed Mainstreaming Guide based on lessons learned and best practices of the project</a:t>
            </a:r>
          </a:p>
          <a:p>
            <a:r>
              <a:rPr lang="en-US" dirty="0" smtClean="0"/>
              <a:t>Partnership collaboration from agencies and governments</a:t>
            </a:r>
            <a:endParaRPr lang="en-US" dirty="0"/>
          </a:p>
        </p:txBody>
      </p:sp>
      <p:pic>
        <p:nvPicPr>
          <p:cNvPr id="11" name="Content Placeholder 10" descr="Mainstreaming Guide.PN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876800" y="1676400"/>
            <a:ext cx="3207139" cy="452596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7051D0-18F5-43BA-989F-574843469CC3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7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4939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cba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173250">
            <a:off x="4876800" y="1511409"/>
            <a:ext cx="3349113" cy="448191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8" descr="cba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928525">
            <a:off x="5595857" y="1621922"/>
            <a:ext cx="3030555" cy="429138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4000" dirty="0" smtClean="0"/>
              <a:t>Climate change economics – PACC</a:t>
            </a:r>
            <a:endParaRPr lang="en-AU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AU" sz="2800" dirty="0" smtClean="0"/>
              <a:t>Pilot work on Climate Change Economics – incorporating use of Cost Benefit Analysis tool to adaptation demonstration works on the ground in </a:t>
            </a:r>
            <a:r>
              <a:rPr lang="en-AU" sz="2800" i="1" dirty="0" smtClean="0"/>
              <a:t>Cook Islands, Tuvalu, Marshall Islands and Solomon Islands</a:t>
            </a:r>
          </a:p>
        </p:txBody>
      </p:sp>
      <p:pic>
        <p:nvPicPr>
          <p:cNvPr id="7" name="Content Placeholder 6" descr="cba1.PNG"/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5105400" y="1600200"/>
            <a:ext cx="3199646" cy="452596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7051D0-18F5-43BA-989F-574843469CC3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8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0133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4000" dirty="0" smtClean="0"/>
              <a:t>Climate change economics (2)</a:t>
            </a:r>
            <a:br>
              <a:rPr lang="en-AU" sz="4000" dirty="0" smtClean="0"/>
            </a:br>
            <a:endParaRPr lang="en-AU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AU" sz="2800" dirty="0" smtClean="0"/>
              <a:t>Pilot work on Climate Change Economics – resulted in the establishment of the ‘Pacific CBA-Initiative’ program </a:t>
            </a:r>
          </a:p>
        </p:txBody>
      </p:sp>
      <p:pic>
        <p:nvPicPr>
          <p:cNvPr id="6" name="Content Placeholder 5" descr="cba1.PN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067677" y="1600200"/>
            <a:ext cx="3199646" cy="452596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7051D0-18F5-43BA-989F-574843469CC3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9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0935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ntra-ACP GCCA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Intra-ACP GCCA template</Template>
  <TotalTime>4940</TotalTime>
  <Words>820</Words>
  <Application>Microsoft Office PowerPoint</Application>
  <PresentationFormat>On-screen Show (4:3)</PresentationFormat>
  <Paragraphs>115</Paragraphs>
  <Slides>19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Intra-ACP GCCA template</vt:lpstr>
      <vt:lpstr>PowerPoint Presentation</vt:lpstr>
      <vt:lpstr>Outline of Presentation</vt:lpstr>
      <vt:lpstr>PowerPoint Presentation</vt:lpstr>
      <vt:lpstr>1. Background to mainstreaming</vt:lpstr>
      <vt:lpstr>2. Regional Mainstreaming Initiatives</vt:lpstr>
      <vt:lpstr>Climate change is being mainstreamed at a regional &amp; political level </vt:lpstr>
      <vt:lpstr>Mainstreaming guide – PACC project </vt:lpstr>
      <vt:lpstr>Climate change economics – PACC</vt:lpstr>
      <vt:lpstr>Climate change economics (2) </vt:lpstr>
      <vt:lpstr>Mainstreaming profiles – SPC: GCCA: PSIS</vt:lpstr>
      <vt:lpstr>3. National Mainstreaming Activities</vt:lpstr>
      <vt:lpstr>National mainstreaming activities – USP-GCCA </vt:lpstr>
      <vt:lpstr>Mainstreaming in Tonga – coastal resources sector – SPC-GCCA: PSIS</vt:lpstr>
      <vt:lpstr>Mainstreaming in Nauru – water sector SPC-GCCA: PSIS</vt:lpstr>
      <vt:lpstr>Mainstreaming in Kiribati – health sector SPC-GCCA: PSIS</vt:lpstr>
      <vt:lpstr>National mainstreaming Initiatives in coastal sector countries - PACC</vt:lpstr>
      <vt:lpstr>…in food security &amp; food production sector countries - PACC</vt:lpstr>
      <vt:lpstr>…in water sector countries - PACC</vt:lpstr>
      <vt:lpstr>PowerPoint Presentation</vt:lpstr>
    </vt:vector>
  </TitlesOfParts>
  <Company>SAFEGE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GCCA Intra-ACP</dc:creator>
  <cp:lastModifiedBy>Gillian Cambers</cp:lastModifiedBy>
  <cp:revision>331</cp:revision>
  <dcterms:created xsi:type="dcterms:W3CDTF">2013-07-18T15:28:40Z</dcterms:created>
  <dcterms:modified xsi:type="dcterms:W3CDTF">2014-05-04T18:48:49Z</dcterms:modified>
</cp:coreProperties>
</file>